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57" r:id="rId3"/>
    <p:sldId id="258" r:id="rId4"/>
    <p:sldId id="259" r:id="rId5"/>
    <p:sldId id="270" r:id="rId6"/>
    <p:sldId id="260" r:id="rId7"/>
    <p:sldId id="262" r:id="rId8"/>
    <p:sldId id="263" r:id="rId9"/>
    <p:sldId id="265" r:id="rId10"/>
    <p:sldId id="264" r:id="rId11"/>
    <p:sldId id="268" r:id="rId12"/>
    <p:sldId id="269" r:id="rId13"/>
    <p:sldId id="266" r:id="rId14"/>
    <p:sldId id="267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63A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20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58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429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64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473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57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17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117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746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065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105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825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21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54" r:id="rId6"/>
    <p:sldLayoutId id="2147483750" r:id="rId7"/>
    <p:sldLayoutId id="2147483751" r:id="rId8"/>
    <p:sldLayoutId id="2147483752" r:id="rId9"/>
    <p:sldLayoutId id="2147483753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786F82F-1B47-46ED-8EAE-53EF71E59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1BAF6F-6275-4646-9C59-331B29B9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EB1CCE3-FB1D-471C-9AFE-D20E81E64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380E8-A8EB-2D49-AC1B-AA41511E0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4622" y="1113327"/>
            <a:ext cx="4862811" cy="2019488"/>
          </a:xfrm>
        </p:spPr>
        <p:txBody>
          <a:bodyPr vert="horz" lIns="109728" tIns="109728" rIns="109728" bIns="91440" rtlCol="0" anchor="ctr">
            <a:normAutofit fontScale="90000"/>
          </a:bodyPr>
          <a:lstStyle/>
          <a:p>
            <a:pPr>
              <a:lnSpc>
                <a:spcPct val="140000"/>
              </a:lnSpc>
            </a:pPr>
            <a:r>
              <a:rPr lang="ru-RU" sz="2000" b="1" dirty="0">
                <a:solidFill>
                  <a:schemeClr val="bg1"/>
                </a:solidFill>
              </a:rPr>
              <a:t>Предварительный анализ данных и построение признаков в задачах выявления наличия соланина в клубнях картофеля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F38E87-6AF8-4488-B608-9FA2F57B4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C3B76D-CC6E-42D0-8666-2A2164AB5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355896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2BA9D6C-8214-4E25-AF8B-48762AD8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9" y="3419903"/>
            <a:ext cx="5789163" cy="3438097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E9B8BD-472F-4F54-AC9D-101EE349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71A14F-64B0-4CCE-900E-695C55EFF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25689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5AC2A8-21B5-340C-08EE-13BA8484BC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4622" y="3707541"/>
            <a:ext cx="5117253" cy="2505801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30000"/>
              </a:lnSpc>
              <a:tabLst>
                <a:tab pos="3753485" algn="l"/>
              </a:tabLst>
            </a:pPr>
            <a:r>
              <a:rPr lang="en-US" sz="13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Выполнил</a:t>
            </a:r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:</a:t>
            </a: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>
              <a:lnSpc>
                <a:spcPct val="130000"/>
              </a:lnSpc>
              <a:tabLst>
                <a:tab pos="3753485" algn="l"/>
              </a:tabLst>
            </a:pPr>
            <a:r>
              <a:rPr lang="ru-RU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Никитин А.Д.</a:t>
            </a: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>
              <a:lnSpc>
                <a:spcPct val="130000"/>
              </a:lnSpc>
              <a:tabLst>
                <a:tab pos="3753485" algn="l"/>
              </a:tabLst>
            </a:pPr>
            <a:r>
              <a:rPr 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группа</a:t>
            </a: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ПМ</a:t>
            </a:r>
            <a:r>
              <a:rPr lang="ru-RU" sz="13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21</a:t>
            </a: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-</a:t>
            </a:r>
            <a:r>
              <a:rPr lang="ru-RU" sz="13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2</a:t>
            </a:r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                                             </a:t>
            </a: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>
              <a:lnSpc>
                <a:spcPct val="130000"/>
              </a:lnSpc>
              <a:tabLst>
                <a:tab pos="3423920" algn="l"/>
              </a:tabLst>
            </a:pPr>
            <a:r>
              <a:rPr lang="en-US" sz="13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Научный</a:t>
            </a:r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13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руководитель</a:t>
            </a:r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:</a:t>
            </a:r>
            <a:endParaRPr lang="en-US" sz="13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tabLst>
                <a:tab pos="3423920" algn="l"/>
              </a:tabLst>
            </a:pPr>
            <a:r>
              <a:rPr 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к.т.н</a:t>
            </a: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., </a:t>
            </a:r>
            <a:r>
              <a:rPr 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доцент</a:t>
            </a: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>
              <a:lnSpc>
                <a:spcPct val="130000"/>
              </a:lnSpc>
              <a:tabLst>
                <a:tab pos="3423920" algn="l"/>
              </a:tabLst>
            </a:pPr>
            <a:r>
              <a:rPr 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Моисеев</a:t>
            </a: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Г. В.</a:t>
            </a:r>
          </a:p>
          <a:p>
            <a:pPr>
              <a:lnSpc>
                <a:spcPct val="130000"/>
              </a:lnSpc>
            </a:pP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BC76A-295F-4635-A28D-ADA24F38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15865D-5973-012C-489C-8874B83F52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65" r="26505" b="1"/>
          <a:stretch/>
        </p:blipFill>
        <p:spPr>
          <a:xfrm>
            <a:off x="6857698" y="10"/>
            <a:ext cx="53343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634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93D25B-FE0B-3653-3680-84D5C59CA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531" y="1402519"/>
            <a:ext cx="4140985" cy="4402870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15000"/>
              </a:lnSpc>
            </a:pPr>
            <a:r>
              <a:rPr lang="ru-RU" sz="3300" cap="all" dirty="0">
                <a:solidFill>
                  <a:schemeClr val="bg1"/>
                </a:solidFill>
              </a:rPr>
              <a:t>графики правильных ответов и ошибки на обучающем и проверочном наборе данных.</a:t>
            </a:r>
            <a:endParaRPr lang="en-US" sz="3300" cap="all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 descr="Изображение выглядит как текст, линия, диаграмма, График&#10;&#10;Автоматически созданное описание">
            <a:extLst>
              <a:ext uri="{FF2B5EF4-FFF2-40B4-BE49-F238E27FC236}">
                <a16:creationId xmlns:a16="http://schemas.microsoft.com/office/drawing/2014/main" id="{DD5ABB1A-ADF2-4751-80DF-9A509FDE6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514" y="31751"/>
            <a:ext cx="4974590" cy="3395330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дисплей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BA481967-7326-1BC5-356A-5F2AE6A7A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266" y="3395329"/>
            <a:ext cx="4989372" cy="343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122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1D677-B020-61B5-5400-07AB6EA8F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718" y="735593"/>
            <a:ext cx="3929082" cy="5197498"/>
          </a:xfrm>
        </p:spPr>
        <p:txBody>
          <a:bodyPr>
            <a:normAutofit fontScale="90000"/>
          </a:bodyPr>
          <a:lstStyle/>
          <a:p>
            <a:r>
              <a:rPr lang="ru-RU" dirty="0"/>
              <a:t>Использование готовой нейронной сети для распознавания изображений.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0ED2606-1DDD-2D75-4CC3-0ADF35010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3147" y="121176"/>
            <a:ext cx="7075816" cy="512817"/>
          </a:xfrm>
          <a:prstGeom prst="rect">
            <a:avLst/>
          </a:prstGeom>
        </p:spPr>
      </p:pic>
      <p:pic>
        <p:nvPicPr>
          <p:cNvPr id="4" name="Рисунок 3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20D91694-70AC-7F72-00BC-7A8AFE857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147" y="633993"/>
            <a:ext cx="7075816" cy="3365500"/>
          </a:xfrm>
          <a:prstGeom prst="rect">
            <a:avLst/>
          </a:prstGeom>
        </p:spPr>
      </p:pic>
      <p:pic>
        <p:nvPicPr>
          <p:cNvPr id="5" name="Рисунок 4" descr="Изображение выглядит как фрукт, текст, снимок экрана, яблоко&#10;&#10;Автоматически созданное описание">
            <a:extLst>
              <a:ext uri="{FF2B5EF4-FFF2-40B4-BE49-F238E27FC236}">
                <a16:creationId xmlns:a16="http://schemas.microsoft.com/office/drawing/2014/main" id="{FC365B4E-03F2-06BF-5CF1-33DC5BEE7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52989" y="2316743"/>
            <a:ext cx="7085974" cy="454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00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2F879F0-2B57-7A99-6183-769FFAAD490D}"/>
              </a:ext>
            </a:extLst>
          </p:cNvPr>
          <p:cNvSpPr/>
          <p:nvPr/>
        </p:nvSpPr>
        <p:spPr>
          <a:xfrm>
            <a:off x="8266634" y="162560"/>
            <a:ext cx="3267914" cy="5953760"/>
          </a:xfrm>
          <a:prstGeom prst="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E6853DB-7EB0-7DF3-1AEF-7A2D070DDC92}"/>
              </a:ext>
            </a:extLst>
          </p:cNvPr>
          <p:cNvSpPr/>
          <p:nvPr/>
        </p:nvSpPr>
        <p:spPr>
          <a:xfrm>
            <a:off x="4998720" y="162560"/>
            <a:ext cx="3267914" cy="5953760"/>
          </a:xfrm>
          <a:prstGeom prst="rect">
            <a:avLst/>
          </a:prstGeom>
          <a:solidFill>
            <a:srgbClr val="92D05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568E8A-2CBD-120C-51B6-7B2BAEB3A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198" y="674633"/>
            <a:ext cx="3786842" cy="5197498"/>
          </a:xfrm>
        </p:spPr>
        <p:txBody>
          <a:bodyPr/>
          <a:lstStyle/>
          <a:p>
            <a:r>
              <a:rPr lang="ru-RU" dirty="0"/>
              <a:t>Анализ результатов нейросети в различных условиях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3AF22F-B966-87BF-FD60-DAB707793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464" y="501614"/>
            <a:ext cx="1460535" cy="147431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E09199E-DEEE-7FA5-8549-C18722744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0962" y="490707"/>
            <a:ext cx="1369097" cy="1496127"/>
          </a:xfrm>
          <a:prstGeom prst="rect">
            <a:avLst/>
          </a:prstGeom>
        </p:spPr>
      </p:pic>
      <p:sp>
        <p:nvSpPr>
          <p:cNvPr id="7" name="Объект 6">
            <a:extLst>
              <a:ext uri="{FF2B5EF4-FFF2-40B4-BE49-F238E27FC236}">
                <a16:creationId xmlns:a16="http://schemas.microsoft.com/office/drawing/2014/main" id="{F9AF0491-4DEF-E393-2FBB-5B1534722DCD}"/>
              </a:ext>
            </a:extLst>
          </p:cNvPr>
          <p:cNvSpPr txBox="1">
            <a:spLocks/>
          </p:cNvSpPr>
          <p:nvPr/>
        </p:nvSpPr>
        <p:spPr>
          <a:xfrm>
            <a:off x="5305784" y="1473199"/>
            <a:ext cx="2659893" cy="3281315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/>
              <a:t> Результат работы нейросети на 10 изображениях в </a:t>
            </a:r>
            <a:r>
              <a:rPr lang="ru-RU" dirty="0" err="1"/>
              <a:t>датасете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8" name="Объект 6">
            <a:extLst>
              <a:ext uri="{FF2B5EF4-FFF2-40B4-BE49-F238E27FC236}">
                <a16:creationId xmlns:a16="http://schemas.microsoft.com/office/drawing/2014/main" id="{DFBA47B3-6A82-6834-7C4B-47991EBC73D5}"/>
              </a:ext>
            </a:extLst>
          </p:cNvPr>
          <p:cNvSpPr txBox="1">
            <a:spLocks/>
          </p:cNvSpPr>
          <p:nvPr/>
        </p:nvSpPr>
        <p:spPr>
          <a:xfrm>
            <a:off x="6167121" y="4205060"/>
            <a:ext cx="985520" cy="74776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85</a:t>
            </a:r>
            <a:r>
              <a:rPr lang="en-US" dirty="0"/>
              <a:t>%</a:t>
            </a:r>
            <a:endParaRPr lang="ru-RU" dirty="0"/>
          </a:p>
        </p:txBody>
      </p:sp>
      <p:sp>
        <p:nvSpPr>
          <p:cNvPr id="9" name="Объект 6">
            <a:extLst>
              <a:ext uri="{FF2B5EF4-FFF2-40B4-BE49-F238E27FC236}">
                <a16:creationId xmlns:a16="http://schemas.microsoft.com/office/drawing/2014/main" id="{2DBF6708-0DA6-DD4D-2DF5-937039644CC5}"/>
              </a:ext>
            </a:extLst>
          </p:cNvPr>
          <p:cNvSpPr txBox="1">
            <a:spLocks/>
          </p:cNvSpPr>
          <p:nvPr/>
        </p:nvSpPr>
        <p:spPr>
          <a:xfrm>
            <a:off x="5661383" y="4932439"/>
            <a:ext cx="1948694" cy="74776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/>
              <a:t> Верных ответов</a:t>
            </a:r>
          </a:p>
        </p:txBody>
      </p:sp>
      <p:sp>
        <p:nvSpPr>
          <p:cNvPr id="10" name="Объект 6">
            <a:extLst>
              <a:ext uri="{FF2B5EF4-FFF2-40B4-BE49-F238E27FC236}">
                <a16:creationId xmlns:a16="http://schemas.microsoft.com/office/drawing/2014/main" id="{43200B05-EDC1-48C4-3E9C-86288929F64B}"/>
              </a:ext>
            </a:extLst>
          </p:cNvPr>
          <p:cNvSpPr txBox="1">
            <a:spLocks/>
          </p:cNvSpPr>
          <p:nvPr/>
        </p:nvSpPr>
        <p:spPr>
          <a:xfrm>
            <a:off x="8471414" y="1473199"/>
            <a:ext cx="2659893" cy="3281315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/>
              <a:t> Результат работы нейросети на 10 изображениях в </a:t>
            </a:r>
            <a:r>
              <a:rPr lang="ru-RU" dirty="0" err="1"/>
              <a:t>датасете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11" name="Объект 6">
            <a:extLst>
              <a:ext uri="{FF2B5EF4-FFF2-40B4-BE49-F238E27FC236}">
                <a16:creationId xmlns:a16="http://schemas.microsoft.com/office/drawing/2014/main" id="{B4CCABCC-67B4-FB59-0A67-8D2BFF1E6185}"/>
              </a:ext>
            </a:extLst>
          </p:cNvPr>
          <p:cNvSpPr txBox="1">
            <a:spLocks/>
          </p:cNvSpPr>
          <p:nvPr/>
        </p:nvSpPr>
        <p:spPr>
          <a:xfrm>
            <a:off x="9332751" y="4205060"/>
            <a:ext cx="985520" cy="74776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75</a:t>
            </a:r>
            <a:r>
              <a:rPr lang="en-US" dirty="0"/>
              <a:t>%</a:t>
            </a:r>
            <a:endParaRPr lang="ru-RU" dirty="0"/>
          </a:p>
        </p:txBody>
      </p:sp>
      <p:sp>
        <p:nvSpPr>
          <p:cNvPr id="12" name="Объект 6">
            <a:extLst>
              <a:ext uri="{FF2B5EF4-FFF2-40B4-BE49-F238E27FC236}">
                <a16:creationId xmlns:a16="http://schemas.microsoft.com/office/drawing/2014/main" id="{FA0AE491-9B79-7590-85CE-2B5F29CA6F19}"/>
              </a:ext>
            </a:extLst>
          </p:cNvPr>
          <p:cNvSpPr txBox="1">
            <a:spLocks/>
          </p:cNvSpPr>
          <p:nvPr/>
        </p:nvSpPr>
        <p:spPr>
          <a:xfrm>
            <a:off x="8827013" y="4932439"/>
            <a:ext cx="1948694" cy="74776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/>
              <a:t> Верных ответов</a:t>
            </a:r>
          </a:p>
        </p:txBody>
      </p:sp>
    </p:spTree>
    <p:extLst>
      <p:ext uri="{BB962C8B-B14F-4D97-AF65-F5344CB8AC3E}">
        <p14:creationId xmlns:p14="http://schemas.microsoft.com/office/powerpoint/2010/main" val="2364381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Лампочка на желтом фоне с нарисованными световыми лучами и шнуром">
            <a:extLst>
              <a:ext uri="{FF2B5EF4-FFF2-40B4-BE49-F238E27FC236}">
                <a16:creationId xmlns:a16="http://schemas.microsoft.com/office/drawing/2014/main" id="{91722D68-D9EA-1FB0-C1FC-75C1A86DFE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70" r="-1" b="-1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0"/>
            <a:ext cx="7765922" cy="61676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A23664-0A32-38F4-9847-5F6AD9825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634" y="332450"/>
            <a:ext cx="6754447" cy="1471622"/>
          </a:xfrm>
        </p:spPr>
        <p:txBody>
          <a:bodyPr anchor="b">
            <a:normAutofit/>
          </a:bodyPr>
          <a:lstStyle/>
          <a:p>
            <a:r>
              <a:rPr lang="ru-RU" dirty="0"/>
              <a:t>Заключение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753806"/>
            <a:ext cx="442569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320F47-FC89-650E-8432-C4B6928ED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7" y="1940001"/>
            <a:ext cx="6754446" cy="3834594"/>
          </a:xfrm>
        </p:spPr>
        <p:txBody>
          <a:bodyPr anchor="t">
            <a:normAutofit/>
          </a:bodyPr>
          <a:lstStyle/>
          <a:p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Точность нейросети</a:t>
            </a:r>
            <a:r>
              <a:rPr lang="en-US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US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ru-RU" b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Н</a:t>
            </a: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 тестовых данных</a:t>
            </a:r>
            <a:r>
              <a:rPr lang="en-US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88</a:t>
            </a:r>
            <a:r>
              <a:rPr lang="en-US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%</a:t>
            </a:r>
            <a:endParaRPr lang="ru-RU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ru-RU" b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На данных с перекрытием листвой</a:t>
            </a:r>
            <a:r>
              <a:rPr lang="en-US" b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: 85%</a:t>
            </a:r>
          </a:p>
          <a:p>
            <a:pPr marL="342900" indent="-342900">
              <a:buAutoNum type="arabicPeriod"/>
            </a:pP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 данных с грязным картофелем</a:t>
            </a:r>
            <a:r>
              <a:rPr lang="en-US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75%</a:t>
            </a:r>
            <a:endParaRPr lang="ru-RU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52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B61692-3844-1F45-BF88-3CF6284FD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278" y="705113"/>
            <a:ext cx="4061162" cy="5197498"/>
          </a:xfrm>
        </p:spPr>
        <p:txBody>
          <a:bodyPr/>
          <a:lstStyle/>
          <a:p>
            <a:r>
              <a:rPr lang="ru-RU" dirty="0"/>
              <a:t>Список используемой литературы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5E3E92-5571-2683-A414-532A43EDC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6590" y="0"/>
            <a:ext cx="7455410" cy="6858000"/>
          </a:xfrm>
        </p:spPr>
        <p:txBody>
          <a:bodyPr>
            <a:normAutofit fontScale="92500" lnSpcReduction="10000"/>
          </a:bodyPr>
          <a:lstStyle/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Автор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Andrey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Sozykin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Канал на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YouTube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курс “Программирование глубоких нейронных сетей”,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URL: https://www.youtube.com/@AndreySozykin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Автор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 ВВ. Как создать классификатор изображений на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Python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 помощью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Tensorflow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Keras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URL: waksoft.susu.ru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Автор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: Adrian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Rosebrock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September 10, 2018.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Keras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Tutorial: How to get started with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Keras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Deep Learning, and Python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URL: https://www.reg.ru/blog/keras/amp/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GitHub, URL: https://github.com/sozykin/dlpython_course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Автор: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Evgenii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Legotckoi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13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мая 2020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Распознавание изображений на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Python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 помощью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TensorFlow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Keras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URL: https://evileg.com/ru/post/619/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Автор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bredd_owen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14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фев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2017</a:t>
            </a:r>
            <a:r>
              <a:rPr lang="en-US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Создаём нейронную сеть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InceptionV3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для распознавания изображений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URL: https://habr.com/ru/articles/321834/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893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4E7B50-D68C-43EB-930F-EA442A13A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11DA2B-4CF7-4A57-82AC-FA120DE44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37230"/>
            <a:ext cx="9158373" cy="50751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62E6EF-3400-2E04-D7F6-C4D613B85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475399"/>
            <a:ext cx="7610536" cy="1140580"/>
          </a:xfrm>
        </p:spPr>
        <p:txBody>
          <a:bodyPr>
            <a:normAutofit/>
          </a:bodyPr>
          <a:lstStyle/>
          <a:p>
            <a:r>
              <a:rPr lang="ru-RU" sz="3300" dirty="0"/>
              <a:t>Постановка задачи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822754-E01B-4742-88B9-BE0984BAF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1" y="-4078"/>
            <a:ext cx="3027529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304E59-B4DC-4CA3-89F1-5C88000EB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1420" y="6167615"/>
            <a:ext cx="3027529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CF7BFC-0A02-4106-88A8-CCC0D9444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9201530" cy="73455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1079DE-42AC-4D2A-8027-2E9A51B36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2" y="1052464"/>
            <a:ext cx="3027528" cy="5115151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7C5BBA-BBE2-4821-96CF-38FC49570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BC994F-A671-1193-2F79-1B5BB76F7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179" y="2743995"/>
            <a:ext cx="7610536" cy="3030599"/>
          </a:xfrm>
        </p:spPr>
        <p:txBody>
          <a:bodyPr anchor="t">
            <a:normAutofit/>
          </a:bodyPr>
          <a:lstStyle/>
          <a:p>
            <a:pPr marL="342900" indent="-342900">
              <a:buAutoNum type="arabicParenR"/>
            </a:pP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Предварительный сбор данных (составление </a:t>
            </a:r>
            <a:r>
              <a:rPr lang="ru-RU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датасета</a:t>
            </a: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из изображений, разделение их по видам.</a:t>
            </a:r>
          </a:p>
          <a:p>
            <a:pPr marL="342900" indent="-342900">
              <a:buAutoNum type="arabicParenR"/>
            </a:pP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набора данных для тестирования.</a:t>
            </a:r>
          </a:p>
          <a:p>
            <a:pPr marL="342900" indent="-342900">
              <a:buAutoNum type="arabicParenR"/>
            </a:pP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нейронной сети.</a:t>
            </a:r>
          </a:p>
          <a:p>
            <a:pPr marL="342900" indent="-342900">
              <a:buAutoNum type="arabicParenR"/>
            </a:pP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Компиляция модели и ее обучение.</a:t>
            </a:r>
          </a:p>
          <a:p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5) Оценка качества обучения и проверка.</a:t>
            </a:r>
            <a:endParaRPr lang="ru-RU" b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167A8C-FFEF-4D1B-8459-E2BB5C04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CA3DFBE-30A6-4BDE-9238-14F3652B4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9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Диаграммы на экране с отражением офиса">
            <a:extLst>
              <a:ext uri="{FF2B5EF4-FFF2-40B4-BE49-F238E27FC236}">
                <a16:creationId xmlns:a16="http://schemas.microsoft.com/office/drawing/2014/main" id="{752A658F-8ECD-A10C-3410-11D2C5F45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08" r="23179" b="-2"/>
          <a:stretch/>
        </p:blipFill>
        <p:spPr>
          <a:xfrm>
            <a:off x="20" y="1752751"/>
            <a:ext cx="4458058" cy="43498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1740090"/>
            <a:ext cx="7765922" cy="442752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A91700-C17B-6DB1-236E-3443458ED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0255" y="451341"/>
            <a:ext cx="6754447" cy="1139172"/>
          </a:xfrm>
        </p:spPr>
        <p:txBody>
          <a:bodyPr anchor="b">
            <a:normAutofit fontScale="90000"/>
          </a:bodyPr>
          <a:lstStyle/>
          <a:p>
            <a:r>
              <a:rPr lang="ru-RU" dirty="0">
                <a:latin typeface="Meiryo (Заголовки)"/>
              </a:rPr>
              <a:t>Библиотеки для компьютерного зрения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75380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ACC0150-CF65-A91A-D77B-9DF404B40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9000" y="2041854"/>
            <a:ext cx="5645071" cy="3614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B64960B-1E71-FD05-B015-ED2E8CADA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" y="113591"/>
            <a:ext cx="4385897" cy="1476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973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86DD79-F4CA-4DD7-9C78-AC180665F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495508"/>
            <a:ext cx="4426072" cy="4368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9DB840-DC60-235D-6E0A-4F61A800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77" y="1621175"/>
            <a:ext cx="4426071" cy="4234231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распознавания изображений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4426072" cy="15144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1514475"/>
            <a:ext cx="7765922" cy="435699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501324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51" y="5863306"/>
            <a:ext cx="12192001" cy="994694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580746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0DA06F-847F-DF83-7761-592B4EEAA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1126" y="1501324"/>
            <a:ext cx="7663816" cy="1440517"/>
          </a:xfrm>
        </p:spPr>
        <p:txBody>
          <a:bodyPr>
            <a:normAutofit/>
          </a:bodyPr>
          <a:lstStyle/>
          <a:p>
            <a:r>
              <a:rPr lang="ru-RU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Сonvolutional</a:t>
            </a: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neural</a:t>
            </a: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network</a:t>
            </a: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(CNN, </a:t>
            </a:r>
            <a:r>
              <a:rPr lang="ru-RU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ConvNet</a:t>
            </a: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), или </a:t>
            </a:r>
            <a:r>
              <a:rPr lang="ru-RU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Сверточная</a:t>
            </a:r>
            <a:r>
              <a:rPr lang="ru-RU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нейронная сеть — класс глубоких нейронных сетей, часто применяемый в анализе визуальных образов.</a:t>
            </a:r>
          </a:p>
        </p:txBody>
      </p:sp>
      <p:pic>
        <p:nvPicPr>
          <p:cNvPr id="4" name="Рисунок 3" descr="Преобразование выходной карты признаков convolutional neural network (сверточные нейронные сети)">
            <a:extLst>
              <a:ext uri="{FF2B5EF4-FFF2-40B4-BE49-F238E27FC236}">
                <a16:creationId xmlns:a16="http://schemas.microsoft.com/office/drawing/2014/main" id="{307EB429-90DA-CF0F-FEF5-D5951CBFA9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078" y="2941841"/>
            <a:ext cx="7730872" cy="38348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4476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062FC-BF86-C147-A619-66DA387EE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153" y="757798"/>
            <a:ext cx="10593694" cy="2392375"/>
          </a:xfrm>
        </p:spPr>
        <p:txBody>
          <a:bodyPr>
            <a:noAutofit/>
          </a:bodyPr>
          <a:lstStyle/>
          <a:p>
            <a:pPr algn="just"/>
            <a:r>
              <a:rPr lang="ru-RU" sz="2000" dirty="0"/>
              <a:t>Картинка разбивается на маленькие участки, вплоть до нескольких пикселей, каждый из которых будет входным нейроном. С помощью синапсов сигналы передаются от одного слоя к другому. Во время этого процесса сотни тысяч нейронов с миллионами параметров сравнивают полученные сигналы с уже обработанными данными.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9A551A-2A56-6DC0-6643-90C3C9E08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2547" y="4527856"/>
            <a:ext cx="8726906" cy="1953155"/>
          </a:xfrm>
        </p:spPr>
        <p:txBody>
          <a:bodyPr>
            <a:noAutofit/>
          </a:bodyPr>
          <a:lstStyle/>
          <a:p>
            <a:pPr algn="just"/>
            <a:r>
              <a:rPr lang="ru-RU" sz="1800" dirty="0"/>
              <a:t>Проще говоря, если мы просим машину распознать фотографию картошки, мы разобьем фото на маленькие кусочки и будем сравнивать эти слои с миллионами уже имеющихся изображений картошки, значения признаков которых сеть выучила.</a:t>
            </a:r>
          </a:p>
        </p:txBody>
      </p:sp>
    </p:spTree>
    <p:extLst>
      <p:ext uri="{BB962C8B-B14F-4D97-AF65-F5344CB8AC3E}">
        <p14:creationId xmlns:p14="http://schemas.microsoft.com/office/powerpoint/2010/main" val="4080637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E78476-04D2-6FEA-7BBD-28F3BF7F3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</a:t>
            </a:r>
            <a:br>
              <a:rPr lang="ru-RU" dirty="0"/>
            </a:br>
            <a:r>
              <a:rPr lang="ru-RU" dirty="0" err="1"/>
              <a:t>датасета</a:t>
            </a: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D0C4ED33-091C-B91D-97AF-985B0B08E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6911" y="-85394"/>
            <a:ext cx="6022849" cy="747767"/>
          </a:xfrm>
        </p:spPr>
        <p:txBody>
          <a:bodyPr/>
          <a:lstStyle/>
          <a:p>
            <a:r>
              <a:rPr lang="ru-RU" dirty="0"/>
              <a:t>Всего</a:t>
            </a:r>
            <a:r>
              <a:rPr lang="en-US" dirty="0"/>
              <a:t>: 216 </a:t>
            </a:r>
            <a:r>
              <a:rPr lang="ru-RU" dirty="0"/>
              <a:t>изображений. Из них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8" name="Рисунок 7" descr="Изображение выглядит как снимок экрана, Мультимедийное программное обеспечение, программное обеспечение, торговый автомат&#10;&#10;Автоматически созданное описание">
            <a:extLst>
              <a:ext uri="{FF2B5EF4-FFF2-40B4-BE49-F238E27FC236}">
                <a16:creationId xmlns:a16="http://schemas.microsoft.com/office/drawing/2014/main" id="{F025A3E8-4726-BC6F-7D13-21FE8761C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5469" y="571095"/>
            <a:ext cx="4661409" cy="2732767"/>
          </a:xfrm>
          <a:prstGeom prst="rect">
            <a:avLst/>
          </a:prstGeom>
        </p:spPr>
      </p:pic>
      <p:sp>
        <p:nvSpPr>
          <p:cNvPr id="14" name="Объект 6">
            <a:extLst>
              <a:ext uri="{FF2B5EF4-FFF2-40B4-BE49-F238E27FC236}">
                <a16:creationId xmlns:a16="http://schemas.microsoft.com/office/drawing/2014/main" id="{D16D4DC8-C191-8CBB-9472-CDCE85771E72}"/>
              </a:ext>
            </a:extLst>
          </p:cNvPr>
          <p:cNvSpPr txBox="1">
            <a:spLocks/>
          </p:cNvSpPr>
          <p:nvPr/>
        </p:nvSpPr>
        <p:spPr>
          <a:xfrm>
            <a:off x="4634987" y="3055116"/>
            <a:ext cx="7262369" cy="74776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 По </a:t>
            </a:r>
            <a:r>
              <a:rPr lang="en-US" dirty="0"/>
              <a:t>108 </a:t>
            </a:r>
            <a:r>
              <a:rPr lang="ru-RU" dirty="0"/>
              <a:t>изображений картофеля с соланином и без </a:t>
            </a:r>
          </a:p>
        </p:txBody>
      </p:sp>
      <p:pic>
        <p:nvPicPr>
          <p:cNvPr id="18" name="Рисунок 17" descr="Изображение выглядит как снимок экрана, Мультимедийное программное обеспечение, программное обеспечение, торговый автомат&#10;&#10;Автоматически созданное описание">
            <a:extLst>
              <a:ext uri="{FF2B5EF4-FFF2-40B4-BE49-F238E27FC236}">
                <a16:creationId xmlns:a16="http://schemas.microsoft.com/office/drawing/2014/main" id="{E850C1F4-992E-7834-B15F-6531A881F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468" y="3665537"/>
            <a:ext cx="4661409" cy="291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256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38" name="Rectangle 15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17">
            <a:extLst>
              <a:ext uri="{FF2B5EF4-FFF2-40B4-BE49-F238E27FC236}">
                <a16:creationId xmlns:a16="http://schemas.microsoft.com/office/drawing/2014/main" id="{E038E8A8-0BF1-4B0C-8D35-2D5686B18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079920-6A58-C15F-EC8E-56A334EA4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25" y="1726795"/>
            <a:ext cx="442523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3200" cap="all" dirty="0" err="1">
                <a:solidFill>
                  <a:schemeClr val="tx2"/>
                </a:solidFill>
              </a:rPr>
              <a:t>Предобработка</a:t>
            </a:r>
            <a:r>
              <a:rPr lang="en-US" sz="3200" cap="all" dirty="0">
                <a:solidFill>
                  <a:schemeClr val="tx2"/>
                </a:solidFill>
              </a:rPr>
              <a:t> </a:t>
            </a:r>
            <a:r>
              <a:rPr lang="en-US" sz="3200" cap="all" dirty="0" err="1">
                <a:solidFill>
                  <a:schemeClr val="tx2"/>
                </a:solidFill>
              </a:rPr>
              <a:t>данных</a:t>
            </a:r>
            <a:endParaRPr lang="en-US" sz="3200" cap="all" dirty="0">
              <a:solidFill>
                <a:schemeClr val="tx2"/>
              </a:solidFill>
            </a:endParaRPr>
          </a:p>
        </p:txBody>
      </p:sp>
      <p:sp>
        <p:nvSpPr>
          <p:cNvPr id="40" name="Rectangle 19">
            <a:extLst>
              <a:ext uri="{FF2B5EF4-FFF2-40B4-BE49-F238E27FC236}">
                <a16:creationId xmlns:a16="http://schemas.microsoft.com/office/drawing/2014/main" id="{C8EC6B2F-D8C9-4812-8CCF-8DDDF4DA0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122" y="1"/>
            <a:ext cx="747382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3781E178-1F08-4235-9057-844ABD526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624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3">
            <a:extLst>
              <a:ext uri="{FF2B5EF4-FFF2-40B4-BE49-F238E27FC236}">
                <a16:creationId xmlns:a16="http://schemas.microsoft.com/office/drawing/2014/main" id="{F32302CD-5FC7-4723-9D8A-C09B0EB5B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871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25">
            <a:extLst>
              <a:ext uri="{FF2B5EF4-FFF2-40B4-BE49-F238E27FC236}">
                <a16:creationId xmlns:a16="http://schemas.microsoft.com/office/drawing/2014/main" id="{F7EBE061-1992-40B1-8AE4-725528A03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3920" y="3396996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A8486F7F-7CF5-6BA2-1883-AD2C548A4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248" y="-2"/>
            <a:ext cx="3708463" cy="3393441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99E0EDB2-D463-4D97-4D36-7AB9E8BFD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2719" y="0"/>
            <a:ext cx="3696231" cy="339343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6486A40-C173-81A9-EB09-EDBC2E1CF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071" y="3461004"/>
            <a:ext cx="7485055" cy="339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981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9DD7B5-CCB1-E351-3647-5A9E1E573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815" y="80012"/>
            <a:ext cx="10699135" cy="838516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5000"/>
              </a:lnSpc>
            </a:pPr>
            <a:r>
              <a:rPr lang="ru-RU" sz="3200" cap="all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Создание нейронной сети</a:t>
            </a:r>
            <a:endParaRPr lang="en-US" sz="3200" cap="all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C1162147-B921-800A-3375-B74F29D6C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314" y="918528"/>
            <a:ext cx="4700088" cy="2008356"/>
          </a:xfrm>
          <a:prstGeom prst="rect">
            <a:avLst/>
          </a:prstGeom>
        </p:spPr>
      </p:pic>
      <p:pic>
        <p:nvPicPr>
          <p:cNvPr id="4" name="Рисунок 3" descr="Изображение выглядит как текст, электроника, снимок экрана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B2EA1AEE-E0E7-5C94-DD5C-30BB1FE36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42" y="895233"/>
            <a:ext cx="5285559" cy="5111539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BBD2B95-1768-B4A0-6786-9FEE9A79C56D}"/>
              </a:ext>
            </a:extLst>
          </p:cNvPr>
          <p:cNvSpPr txBox="1">
            <a:spLocks/>
          </p:cNvSpPr>
          <p:nvPr/>
        </p:nvSpPr>
        <p:spPr>
          <a:xfrm>
            <a:off x="7938760" y="5181599"/>
            <a:ext cx="988672" cy="531371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36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5000"/>
              </a:lnSpc>
            </a:pPr>
            <a:r>
              <a:rPr lang="ru-RU" sz="600" cap="all" dirty="0">
                <a:solidFill>
                  <a:srgbClr val="63A441"/>
                </a:solidFill>
                <a:highlight>
                  <a:srgbClr val="1E1E1E"/>
                </a:highlight>
              </a:rPr>
              <a:t>2 нейрона</a:t>
            </a:r>
            <a:endParaRPr lang="en-US" sz="600" cap="all" dirty="0">
              <a:solidFill>
                <a:srgbClr val="63A441"/>
              </a:solidFill>
              <a:highlight>
                <a:srgbClr val="1E1E1E"/>
              </a:highlight>
              <a:latin typeface="Amasis MT Pro" panose="020405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49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EAB6D7-610A-49F1-925C-910CC492F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6764" y="0"/>
            <a:ext cx="1118523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D93057-B056-4D1D-B0DA-F1619DAAF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9DD7B5-CCB1-E351-3647-5A9E1E573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103" y="1064632"/>
            <a:ext cx="4797502" cy="164676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5000"/>
              </a:lnSpc>
            </a:pPr>
            <a:r>
              <a:rPr lang="ru-RU" sz="2500" cap="all" dirty="0">
                <a:solidFill>
                  <a:schemeClr val="bg1"/>
                </a:solidFill>
              </a:rPr>
              <a:t>Обучение и оценка качества обучения нейронной сети</a:t>
            </a:r>
            <a:endParaRPr lang="en-US" sz="2500" cap="all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B41592-BC5E-4AE2-8CA7-91C73FD8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B574A3D-9991-4D4A-91DF-0D0DE47DB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B986E1E-DEE3-4E67-92C7-D1AE1EE79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5200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A2A356-639E-4340-ACBF-9DF27BFE0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3424" y="3396996"/>
            <a:ext cx="460857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C509A52F-667B-49BA-BA3F-D25E33727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4544" y="506596"/>
            <a:ext cx="4528199" cy="2383804"/>
          </a:xfrm>
          <a:prstGeom prst="rect">
            <a:avLst/>
          </a:prstGeom>
        </p:spPr>
      </p:pic>
      <p:pic>
        <p:nvPicPr>
          <p:cNvPr id="4" name="Рисунок 3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37E50C01-7CBB-6D9E-2830-35FFC64E5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641" y="3415942"/>
            <a:ext cx="6519782" cy="3096618"/>
          </a:xfrm>
          <a:prstGeom prst="rect">
            <a:avLst/>
          </a:prstGeom>
        </p:spPr>
      </p:pic>
      <p:sp>
        <p:nvSpPr>
          <p:cNvPr id="6" name="Объект 6">
            <a:extLst>
              <a:ext uri="{FF2B5EF4-FFF2-40B4-BE49-F238E27FC236}">
                <a16:creationId xmlns:a16="http://schemas.microsoft.com/office/drawing/2014/main" id="{F8227E59-FF85-7960-DFB5-9EFE7B3D0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4386" y="6333718"/>
            <a:ext cx="2677930" cy="591990"/>
          </a:xfrm>
        </p:spPr>
        <p:txBody>
          <a:bodyPr/>
          <a:lstStyle/>
          <a:p>
            <a:r>
              <a:rPr lang="ru-RU" dirty="0"/>
              <a:t>Обучаем модель</a:t>
            </a:r>
          </a:p>
        </p:txBody>
      </p:sp>
      <p:pic>
        <p:nvPicPr>
          <p:cNvPr id="7" name="Рисунок 6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87E6179F-917F-9CC4-DE40-569BBA901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3010" y="3461004"/>
            <a:ext cx="4578990" cy="3051556"/>
          </a:xfrm>
          <a:prstGeom prst="rect">
            <a:avLst/>
          </a:prstGeom>
        </p:spPr>
      </p:pic>
      <p:sp>
        <p:nvSpPr>
          <p:cNvPr id="9" name="Объект 6">
            <a:extLst>
              <a:ext uri="{FF2B5EF4-FFF2-40B4-BE49-F238E27FC236}">
                <a16:creationId xmlns:a16="http://schemas.microsoft.com/office/drawing/2014/main" id="{E12E5A60-F9E0-44A3-4FCC-0E733BC42B45}"/>
              </a:ext>
            </a:extLst>
          </p:cNvPr>
          <p:cNvSpPr txBox="1">
            <a:spLocks/>
          </p:cNvSpPr>
          <p:nvPr/>
        </p:nvSpPr>
        <p:spPr>
          <a:xfrm>
            <a:off x="7613009" y="6344216"/>
            <a:ext cx="4578991" cy="591990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Итог</a:t>
            </a:r>
            <a:r>
              <a:rPr lang="en-US" dirty="0"/>
              <a:t>: 88</a:t>
            </a:r>
            <a:r>
              <a:rPr lang="ru-RU" dirty="0"/>
              <a:t>% верных ответов</a:t>
            </a:r>
          </a:p>
        </p:txBody>
      </p:sp>
    </p:spTree>
    <p:extLst>
      <p:ext uri="{BB962C8B-B14F-4D97-AF65-F5344CB8AC3E}">
        <p14:creationId xmlns:p14="http://schemas.microsoft.com/office/powerpoint/2010/main" val="2032015377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RegularSeedRightStep">
      <a:dk1>
        <a:srgbClr val="000000"/>
      </a:dk1>
      <a:lt1>
        <a:srgbClr val="FFFFFF"/>
      </a:lt1>
      <a:dk2>
        <a:srgbClr val="211E3B"/>
      </a:dk2>
      <a:lt2>
        <a:srgbClr val="E8E4E2"/>
      </a:lt2>
      <a:accent1>
        <a:srgbClr val="22ADE4"/>
      </a:accent1>
      <a:accent2>
        <a:srgbClr val="1750D5"/>
      </a:accent2>
      <a:accent3>
        <a:srgbClr val="3F29E7"/>
      </a:accent3>
      <a:accent4>
        <a:srgbClr val="7C17D5"/>
      </a:accent4>
      <a:accent5>
        <a:srgbClr val="DD29E7"/>
      </a:accent5>
      <a:accent6>
        <a:srgbClr val="D5178F"/>
      </a:accent6>
      <a:hlink>
        <a:srgbClr val="BF633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7452</TotalTime>
  <Words>495</Words>
  <Application>Microsoft Office PowerPoint</Application>
  <PresentationFormat>Широкоэкранный</PresentationFormat>
  <Paragraphs>48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Meiryo</vt:lpstr>
      <vt:lpstr>Amasis MT Pro</vt:lpstr>
      <vt:lpstr>Corbel</vt:lpstr>
      <vt:lpstr>Meiryo (Заголовки)</vt:lpstr>
      <vt:lpstr>Times New Roman</vt:lpstr>
      <vt:lpstr>ShojiVTI</vt:lpstr>
      <vt:lpstr>Предварительный анализ данных и построение признаков в задачах выявления наличия соланина в клубнях картофеля</vt:lpstr>
      <vt:lpstr>Постановка задачи</vt:lpstr>
      <vt:lpstr>Библиотеки для компьютерного зрения</vt:lpstr>
      <vt:lpstr>Метод распознавания изображений</vt:lpstr>
      <vt:lpstr>Картинка разбивается на маленькие участки, вплоть до нескольких пикселей, каждый из которых будет входным нейроном. С помощью синапсов сигналы передаются от одного слоя к другому. Во время этого процесса сотни тысяч нейронов с миллионами параметров сравнивают полученные сигналы с уже обработанными данными.</vt:lpstr>
      <vt:lpstr>Описание датасета</vt:lpstr>
      <vt:lpstr>Предобработка данных</vt:lpstr>
      <vt:lpstr>Создание нейронной сети</vt:lpstr>
      <vt:lpstr>Обучение и оценка качества обучения нейронной сети</vt:lpstr>
      <vt:lpstr>графики правильных ответов и ошибки на обучающем и проверочном наборе данных.</vt:lpstr>
      <vt:lpstr>Использование готовой нейронной сети для распознавания изображений.</vt:lpstr>
      <vt:lpstr>Анализ результатов нейросети в различных условиях</vt:lpstr>
      <vt:lpstr>Заключение</vt:lpstr>
      <vt:lpstr>Список используемой литературы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Сравнение методов регрессии на реальных наборах данных</dc:title>
  <dc:creator>Надежда Демидова</dc:creator>
  <cp:lastModifiedBy>Счастный Николай Андреевич</cp:lastModifiedBy>
  <cp:revision>10</cp:revision>
  <dcterms:created xsi:type="dcterms:W3CDTF">2022-12-17T11:46:46Z</dcterms:created>
  <dcterms:modified xsi:type="dcterms:W3CDTF">2023-05-22T10:56:42Z</dcterms:modified>
</cp:coreProperties>
</file>

<file path=docProps/thumbnail.jpeg>
</file>